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72" r:id="rId1"/>
  </p:sldMasterIdLst>
  <p:notesMasterIdLst>
    <p:notesMasterId r:id="rId10"/>
  </p:notesMasterIdLst>
  <p:sldIdLst>
    <p:sldId id="264" r:id="rId2"/>
    <p:sldId id="265" r:id="rId3"/>
    <p:sldId id="287" r:id="rId4"/>
    <p:sldId id="280" r:id="rId5"/>
    <p:sldId id="279" r:id="rId6"/>
    <p:sldId id="294" r:id="rId7"/>
    <p:sldId id="293" r:id="rId8"/>
    <p:sldId id="295" r:id="rId9"/>
  </p:sldIdLst>
  <p:sldSz cx="12190413" cy="7315200"/>
  <p:notesSz cx="9144000" cy="6858000"/>
  <p:embeddedFontLst>
    <p:embeddedFont>
      <p:font typeface="Aljazeera" panose="02000000000000000000"/>
      <p:regular r:id="rId11"/>
    </p:embeddedFont>
  </p:embeddedFontLst>
  <p:defaultTextStyle>
    <a:defPPr>
      <a:defRPr lang="ar-SA"/>
    </a:defPPr>
    <a:lvl1pPr marL="0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600008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200016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800024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400032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3000040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600049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200058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800065" algn="r" defTabSz="1200016" rtl="1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بداية" id="{E4068F88-1B82-43E6-885B-DB13AA8E7F4D}">
          <p14:sldIdLst>
            <p14:sldId id="264"/>
          </p14:sldIdLst>
        </p14:section>
        <p14:section name="من نحن ؟" id="{EB0B2B19-5285-4B77-800F-1267EC4CF030}">
          <p14:sldIdLst>
            <p14:sldId id="265"/>
            <p14:sldId id="287"/>
            <p14:sldId id="280"/>
            <p14:sldId id="279"/>
            <p14:sldId id="294"/>
            <p14:sldId id="293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0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9447"/>
    <a:srgbClr val="22A4AA"/>
    <a:srgbClr val="D69E00"/>
    <a:srgbClr val="9A6A2A"/>
    <a:srgbClr val="C89400"/>
    <a:srgbClr val="B48500"/>
    <a:srgbClr val="1AA3A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3" d="100"/>
          <a:sy n="73" d="100"/>
        </p:scale>
        <p:origin x="1042" y="67"/>
      </p:cViewPr>
      <p:guideLst>
        <p:guide orient="horz" pos="23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B51BD00-4F97-474D-A6B9-E775DE0A0569}" type="datetimeFigureOut">
              <a:rPr lang="ar-AE" smtClean="0"/>
              <a:pPr/>
              <a:t>13/05/1446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514350"/>
            <a:ext cx="42830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518160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350B04E-8312-4AD3-A550-8E20312CD483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156079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0008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00016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00024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00032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00040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0049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0058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0065" algn="r" defTabSz="1200016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0B04E-8312-4AD3-A550-8E20312CD483}" type="slidenum">
              <a:rPr lang="ar-AE" smtClean="0"/>
              <a:pPr/>
              <a:t>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06452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0B04E-8312-4AD3-A550-8E20312CD483}" type="slidenum">
              <a:rPr lang="ar-AE" smtClean="0"/>
              <a:pPr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0645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284" y="2272460"/>
            <a:ext cx="10361852" cy="156802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565" y="4145283"/>
            <a:ext cx="8533289" cy="18694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0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0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0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0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0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0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77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18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8052" y="220138"/>
            <a:ext cx="2742843" cy="4680373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524" y="220138"/>
            <a:ext cx="8025357" cy="4680373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978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30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2961" y="4700697"/>
            <a:ext cx="10361852" cy="1452879"/>
          </a:xfrm>
        </p:spPr>
        <p:txBody>
          <a:bodyPr anchor="t"/>
          <a:lstStyle>
            <a:lvl1pPr algn="r">
              <a:defRPr sz="54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2961" y="3100495"/>
            <a:ext cx="10361852" cy="1600201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000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20001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000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4000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30000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6000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2000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8000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5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527" y="1280166"/>
            <a:ext cx="5384100" cy="362034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6797" y="1280166"/>
            <a:ext cx="5384100" cy="362034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864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523" y="292949"/>
            <a:ext cx="10971372" cy="12192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523" y="1637455"/>
            <a:ext cx="5386217" cy="68241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008" indent="0">
              <a:buNone/>
              <a:defRPr sz="2700" b="1"/>
            </a:lvl2pPr>
            <a:lvl3pPr marL="1200016" indent="0">
              <a:buNone/>
              <a:defRPr sz="2300" b="1"/>
            </a:lvl3pPr>
            <a:lvl4pPr marL="1800024" indent="0">
              <a:buNone/>
              <a:defRPr sz="2100" b="1"/>
            </a:lvl4pPr>
            <a:lvl5pPr marL="2400032" indent="0">
              <a:buNone/>
              <a:defRPr sz="2100" b="1"/>
            </a:lvl5pPr>
            <a:lvl6pPr marL="3000040" indent="0">
              <a:buNone/>
              <a:defRPr sz="2100" b="1"/>
            </a:lvl6pPr>
            <a:lvl7pPr marL="3600049" indent="0">
              <a:buNone/>
              <a:defRPr sz="2100" b="1"/>
            </a:lvl7pPr>
            <a:lvl8pPr marL="4200058" indent="0">
              <a:buNone/>
              <a:defRPr sz="2100" b="1"/>
            </a:lvl8pPr>
            <a:lvl9pPr marL="4800065" indent="0">
              <a:buNone/>
              <a:defRPr sz="21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523" y="2319868"/>
            <a:ext cx="5386217" cy="4214707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2572" y="1637455"/>
            <a:ext cx="5388331" cy="68241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008" indent="0">
              <a:buNone/>
              <a:defRPr sz="2700" b="1"/>
            </a:lvl2pPr>
            <a:lvl3pPr marL="1200016" indent="0">
              <a:buNone/>
              <a:defRPr sz="2300" b="1"/>
            </a:lvl3pPr>
            <a:lvl4pPr marL="1800024" indent="0">
              <a:buNone/>
              <a:defRPr sz="2100" b="1"/>
            </a:lvl4pPr>
            <a:lvl5pPr marL="2400032" indent="0">
              <a:buNone/>
              <a:defRPr sz="2100" b="1"/>
            </a:lvl5pPr>
            <a:lvl6pPr marL="3000040" indent="0">
              <a:buNone/>
              <a:defRPr sz="2100" b="1"/>
            </a:lvl6pPr>
            <a:lvl7pPr marL="3600049" indent="0">
              <a:buNone/>
              <a:defRPr sz="2100" b="1"/>
            </a:lvl7pPr>
            <a:lvl8pPr marL="4200058" indent="0">
              <a:buNone/>
              <a:defRPr sz="2100" b="1"/>
            </a:lvl8pPr>
            <a:lvl9pPr marL="4800065" indent="0">
              <a:buNone/>
              <a:defRPr sz="21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2572" y="2319868"/>
            <a:ext cx="5388331" cy="4214707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002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556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817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533" y="291254"/>
            <a:ext cx="4010562" cy="1239521"/>
          </a:xfrm>
        </p:spPr>
        <p:txBody>
          <a:bodyPr anchor="b"/>
          <a:lstStyle>
            <a:lvl1pPr algn="r">
              <a:defRPr sz="27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121" y="291261"/>
            <a:ext cx="6814777" cy="6243319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533" y="1530779"/>
            <a:ext cx="4010562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008" indent="0">
              <a:buNone/>
              <a:defRPr sz="1600"/>
            </a:lvl2pPr>
            <a:lvl3pPr marL="1200016" indent="0">
              <a:buNone/>
              <a:defRPr sz="1300"/>
            </a:lvl3pPr>
            <a:lvl4pPr marL="1800024" indent="0">
              <a:buNone/>
              <a:defRPr sz="1300"/>
            </a:lvl4pPr>
            <a:lvl5pPr marL="2400032" indent="0">
              <a:buNone/>
              <a:defRPr sz="1300"/>
            </a:lvl5pPr>
            <a:lvl6pPr marL="3000040" indent="0">
              <a:buNone/>
              <a:defRPr sz="1300"/>
            </a:lvl6pPr>
            <a:lvl7pPr marL="3600049" indent="0">
              <a:buNone/>
              <a:defRPr sz="1300"/>
            </a:lvl7pPr>
            <a:lvl8pPr marL="4200058" indent="0">
              <a:buNone/>
              <a:defRPr sz="1300"/>
            </a:lvl8pPr>
            <a:lvl9pPr marL="4800065" indent="0">
              <a:buNone/>
              <a:defRPr sz="13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182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405" y="5120642"/>
            <a:ext cx="7314248" cy="604522"/>
          </a:xfrm>
        </p:spPr>
        <p:txBody>
          <a:bodyPr anchor="b"/>
          <a:lstStyle>
            <a:lvl1pPr algn="r">
              <a:defRPr sz="27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405" y="653628"/>
            <a:ext cx="7314248" cy="4389120"/>
          </a:xfrm>
        </p:spPr>
        <p:txBody>
          <a:bodyPr/>
          <a:lstStyle>
            <a:lvl1pPr marL="0" indent="0">
              <a:buNone/>
              <a:defRPr sz="4300"/>
            </a:lvl1pPr>
            <a:lvl2pPr marL="600008" indent="0">
              <a:buNone/>
              <a:defRPr sz="3800"/>
            </a:lvl2pPr>
            <a:lvl3pPr marL="1200016" indent="0">
              <a:buNone/>
              <a:defRPr sz="3200"/>
            </a:lvl3pPr>
            <a:lvl4pPr marL="1800024" indent="0">
              <a:buNone/>
              <a:defRPr sz="2700"/>
            </a:lvl4pPr>
            <a:lvl5pPr marL="2400032" indent="0">
              <a:buNone/>
              <a:defRPr sz="2700"/>
            </a:lvl5pPr>
            <a:lvl6pPr marL="3000040" indent="0">
              <a:buNone/>
              <a:defRPr sz="2700"/>
            </a:lvl6pPr>
            <a:lvl7pPr marL="3600049" indent="0">
              <a:buNone/>
              <a:defRPr sz="2700"/>
            </a:lvl7pPr>
            <a:lvl8pPr marL="4200058" indent="0">
              <a:buNone/>
              <a:defRPr sz="2700"/>
            </a:lvl8pPr>
            <a:lvl9pPr marL="4800065" indent="0">
              <a:buNone/>
              <a:defRPr sz="27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405" y="5725167"/>
            <a:ext cx="7314248" cy="858521"/>
          </a:xfrm>
        </p:spPr>
        <p:txBody>
          <a:bodyPr/>
          <a:lstStyle>
            <a:lvl1pPr marL="0" indent="0">
              <a:buNone/>
              <a:defRPr sz="1800"/>
            </a:lvl1pPr>
            <a:lvl2pPr marL="600008" indent="0">
              <a:buNone/>
              <a:defRPr sz="1600"/>
            </a:lvl2pPr>
            <a:lvl3pPr marL="1200016" indent="0">
              <a:buNone/>
              <a:defRPr sz="1300"/>
            </a:lvl3pPr>
            <a:lvl4pPr marL="1800024" indent="0">
              <a:buNone/>
              <a:defRPr sz="1300"/>
            </a:lvl4pPr>
            <a:lvl5pPr marL="2400032" indent="0">
              <a:buNone/>
              <a:defRPr sz="1300"/>
            </a:lvl5pPr>
            <a:lvl6pPr marL="3000040" indent="0">
              <a:buNone/>
              <a:defRPr sz="1300"/>
            </a:lvl6pPr>
            <a:lvl7pPr marL="3600049" indent="0">
              <a:buNone/>
              <a:defRPr sz="1300"/>
            </a:lvl7pPr>
            <a:lvl8pPr marL="4200058" indent="0">
              <a:buNone/>
              <a:defRPr sz="1300"/>
            </a:lvl8pPr>
            <a:lvl9pPr marL="4800065" indent="0">
              <a:buNone/>
              <a:defRPr sz="13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61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523" y="292949"/>
            <a:ext cx="10971372" cy="1219200"/>
          </a:xfrm>
          <a:prstGeom prst="rect">
            <a:avLst/>
          </a:prstGeom>
        </p:spPr>
        <p:txBody>
          <a:bodyPr vert="horz" lIns="120002" tIns="60000" rIns="120002" bIns="6000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523" y="1706883"/>
            <a:ext cx="10971372" cy="4827694"/>
          </a:xfrm>
          <a:prstGeom prst="rect">
            <a:avLst/>
          </a:prstGeom>
        </p:spPr>
        <p:txBody>
          <a:bodyPr vert="horz" lIns="120002" tIns="60000" rIns="120002" bIns="6000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6464" y="6780110"/>
            <a:ext cx="2844430" cy="389467"/>
          </a:xfrm>
          <a:prstGeom prst="rect">
            <a:avLst/>
          </a:prstGeom>
        </p:spPr>
        <p:txBody>
          <a:bodyPr vert="horz" lIns="120002" tIns="60000" rIns="120002" bIns="60000" rtlCol="1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0C633-331B-4EA7-AA89-D56708E845F8}" type="datetimeFigureOut">
              <a:rPr lang="ar-SA" smtClean="0"/>
              <a:pPr/>
              <a:t>13/05/46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062" y="6780110"/>
            <a:ext cx="3860299" cy="389467"/>
          </a:xfrm>
          <a:prstGeom prst="rect">
            <a:avLst/>
          </a:prstGeom>
        </p:spPr>
        <p:txBody>
          <a:bodyPr vert="horz" lIns="120002" tIns="60000" rIns="120002" bIns="60000" rtlCol="1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521" y="6780110"/>
            <a:ext cx="2844430" cy="389467"/>
          </a:xfrm>
          <a:prstGeom prst="rect">
            <a:avLst/>
          </a:prstGeom>
        </p:spPr>
        <p:txBody>
          <a:bodyPr vert="horz" lIns="120002" tIns="60000" rIns="120002" bIns="60000" rtlCol="1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C1959-6D29-463D-AF3F-0FD17DBDF70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36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1200016" rtl="1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06" indent="-450006" algn="r" defTabSz="1200016" rtl="1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75013" indent="-375006" algn="r" defTabSz="1200016" rtl="1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00021" indent="-300004" algn="r" defTabSz="1200016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00029" indent="-300004" algn="r" defTabSz="1200016" rtl="1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037" indent="-300004" algn="r" defTabSz="1200016" rtl="1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00045" indent="-300004" algn="r" defTabSz="1200016" rtl="1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052" indent="-300004" algn="r" defTabSz="1200016" rtl="1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00062" indent="-300004" algn="r" defTabSz="1200016" rtl="1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00069" indent="-300004" algn="r" defTabSz="1200016" rtl="1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600008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16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24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0032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3000040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049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200058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800065" algn="r" defTabSz="1200016" rtl="1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5"/>
          <a:stretch/>
        </p:blipFill>
        <p:spPr bwMode="auto">
          <a:xfrm>
            <a:off x="2998862" y="1220795"/>
            <a:ext cx="6354018" cy="4092989"/>
          </a:xfrm>
          <a:prstGeom prst="rect">
            <a:avLst/>
          </a:prstGeom>
          <a:noFill/>
          <a:ln w="571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03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4583038" y="2361456"/>
            <a:ext cx="7128792" cy="1598499"/>
          </a:xfrm>
          <a:prstGeom prst="rect">
            <a:avLst/>
          </a:prstGeom>
          <a:solidFill>
            <a:srgbClr val="CD9447"/>
          </a:solidFill>
        </p:spPr>
        <p:txBody>
          <a:bodyPr wrap="square" lIns="120002" tIns="60000" rIns="120002" bIns="60000" rtlCol="1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ar-SA" sz="3200" b="1" dirty="0">
                <a:solidFill>
                  <a:schemeClr val="bg1"/>
                </a:solidFill>
              </a:rPr>
              <a:t>الخطة الاستراتيجية  2022م  - 2027م</a:t>
            </a:r>
          </a:p>
          <a:p>
            <a:pPr lvl="0" algn="ctr"/>
            <a:r>
              <a:rPr lang="ar-SA" sz="3200" b="1" dirty="0">
                <a:solidFill>
                  <a:schemeClr val="bg1"/>
                </a:solidFill>
              </a:rPr>
              <a:t>جمعية التنمية الأهلية </a:t>
            </a:r>
            <a:r>
              <a:rPr lang="ar-SA" sz="3200" b="1" dirty="0" err="1">
                <a:solidFill>
                  <a:schemeClr val="bg1"/>
                </a:solidFill>
              </a:rPr>
              <a:t>بالحصينية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err="1">
                <a:solidFill>
                  <a:schemeClr val="bg1"/>
                </a:solidFill>
              </a:rPr>
              <a:t>والمشعلية</a:t>
            </a:r>
            <a:endParaRPr lang="ar-SA" sz="32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910630" y="1497360"/>
            <a:ext cx="3643039" cy="3600400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23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/>
          <p:cNvSpPr txBox="1">
            <a:spLocks/>
          </p:cNvSpPr>
          <p:nvPr/>
        </p:nvSpPr>
        <p:spPr>
          <a:xfrm>
            <a:off x="1775294" y="3311466"/>
            <a:ext cx="7487857" cy="10630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b="0" dirty="0">
                <a:solidFill>
                  <a:schemeClr val="accent5"/>
                </a:solidFill>
                <a:latin typeface="Aljazeera" panose="02000000000000000000" pitchFamily="2" charset="-78"/>
                <a:cs typeface="+mn-cs"/>
              </a:rPr>
              <a:t>الريادة والتميز في العمل الاجتماعي وتفعيل مشاركة المجتمع في تحقيق أهداف رؤية المملكة 2030 . </a:t>
            </a:r>
            <a:br>
              <a:rPr lang="ar-SA" sz="3200" b="0" dirty="0">
                <a:latin typeface="Aljazeera" panose="02000000000000000000" pitchFamily="2" charset="-78"/>
                <a:cs typeface="+mn-cs"/>
              </a:rPr>
            </a:br>
            <a:endParaRPr lang="ar-SA" sz="3200" b="0" dirty="0">
              <a:latin typeface="Aljazeera" panose="02000000000000000000" pitchFamily="2" charset="-78"/>
              <a:cs typeface="+mn-cs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327222" y="882463"/>
            <a:ext cx="6143884" cy="1075279"/>
          </a:xfrm>
          <a:prstGeom prst="rect">
            <a:avLst/>
          </a:prstGeom>
          <a:solidFill>
            <a:srgbClr val="22A4AA"/>
          </a:solidFill>
        </p:spPr>
        <p:txBody>
          <a:bodyPr wrap="square" lIns="120002" tIns="60000" rIns="120002" bIns="60000" rtlCol="1">
            <a:spAutoFit/>
          </a:bodyPr>
          <a:lstStyle/>
          <a:p>
            <a:pPr algn="ctr"/>
            <a:r>
              <a:rPr lang="ar-SA" sz="6200" dirty="0">
                <a:solidFill>
                  <a:schemeClr val="bg1"/>
                </a:solidFill>
                <a:latin typeface="Aljazeera" pitchFamily="2" charset="-78"/>
              </a:rPr>
              <a:t> </a:t>
            </a:r>
            <a:r>
              <a:rPr lang="ar-SA" sz="5400" dirty="0">
                <a:solidFill>
                  <a:schemeClr val="bg1"/>
                </a:solidFill>
                <a:latin typeface="Aljazeera" pitchFamily="2" charset="-78"/>
              </a:rPr>
              <a:t>رؤية جمعية تنمية</a:t>
            </a:r>
            <a:endParaRPr lang="ar-AE" sz="4600" dirty="0">
              <a:solidFill>
                <a:schemeClr val="bg1"/>
              </a:solidFill>
              <a:latin typeface="Aljazeera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9122443" y="3190346"/>
            <a:ext cx="2444664" cy="1331350"/>
          </a:xfrm>
          <a:prstGeom prst="rect">
            <a:avLst/>
          </a:prstGeom>
          <a:solidFill>
            <a:srgbClr val="CD9447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sz="3800" dirty="0">
                <a:solidFill>
                  <a:schemeClr val="bg1"/>
                </a:solidFill>
                <a:latin typeface="Aljazeera" pitchFamily="2" charset="-78"/>
              </a:rPr>
              <a:t>الرؤية</a:t>
            </a:r>
            <a:r>
              <a:rPr lang="ar-SA" dirty="0">
                <a:solidFill>
                  <a:schemeClr val="tx2"/>
                </a:solidFill>
                <a:latin typeface="Aljazeera" pitchFamily="2" charset="-78"/>
              </a:rPr>
              <a:t> </a:t>
            </a:r>
            <a:endParaRPr lang="ar-SA" dirty="0">
              <a:solidFill>
                <a:schemeClr val="tx2"/>
              </a:solidFill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775294" y="5040154"/>
            <a:ext cx="7487857" cy="11265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b="0" dirty="0">
                <a:solidFill>
                  <a:schemeClr val="accent5"/>
                </a:solidFill>
                <a:latin typeface="Aljazeera" panose="02000000000000000000" pitchFamily="2" charset="-78"/>
                <a:cs typeface="+mn-cs"/>
              </a:rPr>
              <a:t>رعاية وتنمية كافة شرائح المجتمع من خلال تقديم برامج ذات قيمة وأثر. </a:t>
            </a:r>
            <a:br>
              <a:rPr lang="ar-SA" sz="3200" b="0" dirty="0">
                <a:latin typeface="Aljazeera" panose="02000000000000000000" pitchFamily="2" charset="-78"/>
                <a:cs typeface="+mn-cs"/>
              </a:rPr>
            </a:br>
            <a:endParaRPr lang="ar-SA" sz="3200" b="0" dirty="0">
              <a:latin typeface="Aljazeera" panose="02000000000000000000" pitchFamily="2" charset="-78"/>
              <a:cs typeface="+mn-cs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9122443" y="4937747"/>
            <a:ext cx="2444664" cy="1331350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sz="3800" dirty="0">
                <a:solidFill>
                  <a:schemeClr val="bg1"/>
                </a:solidFill>
                <a:latin typeface="Aljazeera" pitchFamily="2" charset="-78"/>
              </a:rPr>
              <a:t>الرسالة</a:t>
            </a:r>
            <a:r>
              <a:rPr lang="ar-SA" dirty="0">
                <a:solidFill>
                  <a:schemeClr val="tx2"/>
                </a:solidFill>
                <a:latin typeface="Aljazeera" pitchFamily="2" charset="-78"/>
              </a:rPr>
              <a:t> </a:t>
            </a:r>
            <a:endParaRPr lang="ar-SA" dirty="0">
              <a:solidFill>
                <a:schemeClr val="tx2"/>
              </a:solidFill>
            </a:endParaRPr>
          </a:p>
        </p:txBody>
      </p:sp>
      <p:pic>
        <p:nvPicPr>
          <p:cNvPr id="9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2478568" y="238091"/>
            <a:ext cx="2850383" cy="2817021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74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2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07602" y="5228974"/>
            <a:ext cx="2783948" cy="1740994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  <a:latin typeface="Aljazeera" pitchFamily="2" charset="-78"/>
              </a:rPr>
              <a:t>التطوع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7271585" y="5024151"/>
            <a:ext cx="1247976" cy="512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rgbClr val="22A4AA"/>
                </a:solidFill>
                <a:latin typeface="Aljazeera" pitchFamily="2" charset="-78"/>
              </a:rPr>
              <a:t>مسار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8279810" y="2996726"/>
            <a:ext cx="2783948" cy="1740994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  <a:latin typeface="Aljazeera" pitchFamily="2" charset="-78"/>
              </a:rPr>
              <a:t>البناء المؤسسي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9548379" y="2728981"/>
            <a:ext cx="1247976" cy="512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rgbClr val="22A4AA"/>
                </a:solidFill>
                <a:latin typeface="Aljazeera" pitchFamily="2" charset="-78"/>
              </a:rPr>
              <a:t>مسار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1774726" y="3068734"/>
            <a:ext cx="2783948" cy="1740994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  <a:latin typeface="Aljazeera" pitchFamily="2" charset="-78"/>
              </a:rPr>
              <a:t>البرامج والمبادرات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2638709" y="2863910"/>
            <a:ext cx="1247976" cy="512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rgbClr val="22A4AA"/>
                </a:solidFill>
                <a:latin typeface="Aljazeera" pitchFamily="2" charset="-78"/>
              </a:rPr>
              <a:t>مسار</a:t>
            </a:r>
          </a:p>
        </p:txBody>
      </p:sp>
      <p:sp>
        <p:nvSpPr>
          <p:cNvPr id="16" name="مستطيل 15"/>
          <p:cNvSpPr/>
          <p:nvPr/>
        </p:nvSpPr>
        <p:spPr>
          <a:xfrm>
            <a:off x="5087094" y="3026901"/>
            <a:ext cx="2783948" cy="1740994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  <a:latin typeface="Aljazeera" pitchFamily="2" charset="-78"/>
              </a:rPr>
              <a:t>الاستدامة المالية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5951080" y="2793504"/>
            <a:ext cx="1247976" cy="512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rgbClr val="22A4AA"/>
                </a:solidFill>
                <a:latin typeface="Aljazeera" pitchFamily="2" charset="-78"/>
              </a:rPr>
              <a:t>مسار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3816783" y="849288"/>
            <a:ext cx="7390991" cy="736725"/>
          </a:xfrm>
          <a:prstGeom prst="rect">
            <a:avLst/>
          </a:prstGeom>
          <a:solidFill>
            <a:srgbClr val="22A4AA"/>
          </a:solidFill>
        </p:spPr>
        <p:txBody>
          <a:bodyPr wrap="square" lIns="120002" tIns="60000" rIns="120002" bIns="60000" rtlCol="1">
            <a:spAutoFit/>
          </a:bodyPr>
          <a:lstStyle/>
          <a:p>
            <a:pPr algn="ctr"/>
            <a:r>
              <a:rPr lang="ar-SA" sz="4000" dirty="0">
                <a:solidFill>
                  <a:schemeClr val="bg1"/>
                </a:solidFill>
                <a:latin typeface="Aljazeera" pitchFamily="2" charset="-78"/>
              </a:rPr>
              <a:t>مسارات التوجه الاستراتيجي لجمعية تنمية</a:t>
            </a:r>
            <a:endParaRPr lang="ar-AE" sz="3600" dirty="0">
              <a:solidFill>
                <a:schemeClr val="bg1"/>
              </a:solidFill>
              <a:latin typeface="Aljazeera" pitchFamily="2" charset="-78"/>
            </a:endParaRPr>
          </a:p>
        </p:txBody>
      </p:sp>
      <p:pic>
        <p:nvPicPr>
          <p:cNvPr id="14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1630710" y="201216"/>
            <a:ext cx="2186073" cy="2160486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مستطيل 17"/>
          <p:cNvSpPr/>
          <p:nvPr/>
        </p:nvSpPr>
        <p:spPr>
          <a:xfrm>
            <a:off x="3243061" y="5176551"/>
            <a:ext cx="2783948" cy="1740994"/>
          </a:xfrm>
          <a:prstGeom prst="rect">
            <a:avLst/>
          </a:prstGeom>
          <a:solidFill>
            <a:srgbClr val="CD9447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  <a:latin typeface="Aljazeera" pitchFamily="2" charset="-78"/>
              </a:rPr>
              <a:t>العلاقات والإعلام 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4107044" y="4971728"/>
            <a:ext cx="1247976" cy="512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2" tIns="60000" rIns="120002" bIns="60000" rtlCol="1" anchor="ctr"/>
          <a:lstStyle/>
          <a:p>
            <a:pPr algn="ctr"/>
            <a:r>
              <a:rPr lang="ar-SA" dirty="0">
                <a:solidFill>
                  <a:srgbClr val="22A4AA"/>
                </a:solidFill>
                <a:latin typeface="Aljazeera" pitchFamily="2" charset="-78"/>
              </a:rPr>
              <a:t>مسار</a:t>
            </a:r>
          </a:p>
        </p:txBody>
      </p:sp>
    </p:spTree>
    <p:extLst>
      <p:ext uri="{BB962C8B-B14F-4D97-AF65-F5344CB8AC3E}">
        <p14:creationId xmlns:p14="http://schemas.microsoft.com/office/powerpoint/2010/main" val="407651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/>
          <p:cNvSpPr txBox="1">
            <a:spLocks/>
          </p:cNvSpPr>
          <p:nvPr/>
        </p:nvSpPr>
        <p:spPr>
          <a:xfrm>
            <a:off x="3574926" y="207342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تحقيق التميز المؤسسي.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3400973" y="705272"/>
            <a:ext cx="8070133" cy="1075279"/>
          </a:xfrm>
          <a:prstGeom prst="rect">
            <a:avLst/>
          </a:prstGeom>
          <a:solidFill>
            <a:srgbClr val="22A4AA"/>
          </a:solidFill>
        </p:spPr>
        <p:txBody>
          <a:bodyPr wrap="square" lIns="120002" tIns="60000" rIns="120002" bIns="60000" rtlCol="1">
            <a:spAutoFit/>
          </a:bodyPr>
          <a:lstStyle/>
          <a:p>
            <a:pPr algn="ctr"/>
            <a:r>
              <a:rPr lang="ar-SA" sz="6000" dirty="0">
                <a:solidFill>
                  <a:schemeClr val="bg1"/>
                </a:solidFill>
                <a:latin typeface="Aljazeera" pitchFamily="2" charset="-78"/>
              </a:rPr>
              <a:t> </a:t>
            </a:r>
            <a:r>
              <a:rPr lang="ar-SA" sz="4000" dirty="0">
                <a:solidFill>
                  <a:schemeClr val="bg1"/>
                </a:solidFill>
                <a:latin typeface="Aljazeera" pitchFamily="2" charset="-78"/>
              </a:rPr>
              <a:t>الأهداف الاستراتيجية لجمعية تنمية</a:t>
            </a:r>
            <a:endParaRPr lang="ar-AE" sz="4000" dirty="0">
              <a:solidFill>
                <a:schemeClr val="bg1"/>
              </a:solidFill>
              <a:latin typeface="Aljazeera" pitchFamily="2" charset="-78"/>
            </a:endParaRPr>
          </a:p>
        </p:txBody>
      </p:sp>
      <p:pic>
        <p:nvPicPr>
          <p:cNvPr id="14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550590" y="336523"/>
            <a:ext cx="2850383" cy="2817021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عنوان 1"/>
          <p:cNvSpPr txBox="1">
            <a:spLocks/>
          </p:cNvSpPr>
          <p:nvPr/>
        </p:nvSpPr>
        <p:spPr>
          <a:xfrm>
            <a:off x="3574926" y="279350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تفعيل مشاركة المجتمع.</a:t>
            </a: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3574926" y="351358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النوعية والاتقان في البرامج والمشاريع المجتمعية.</a:t>
            </a: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3599625" y="423366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تحقيق الاستدامة المالية.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3599625" y="495374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الريادة والتميز في العمل التطوعي على مستوى المنطقة الجنوبية.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3646934" y="5673824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بناء وتعزيز وتفعيل علاقات فاعلة تسهم في دعم رؤية اللجنة.</a:t>
            </a: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>
            <a:off x="3646934" y="6351388"/>
            <a:ext cx="7824173" cy="605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20002" tIns="60000" rIns="120002" bIns="60000" rtlCol="1" anchor="t">
            <a:noAutofit/>
          </a:bodyPr>
          <a:lstStyle>
            <a:lvl1pPr algn="r" defTabSz="914400" rtl="1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700" b="0" dirty="0">
                <a:solidFill>
                  <a:schemeClr val="tx2"/>
                </a:solidFill>
                <a:latin typeface="Aljazeera" panose="02000000000000000000" pitchFamily="2" charset="-78"/>
                <a:cs typeface="+mn-cs"/>
              </a:rPr>
              <a:t>إبراز دور اللجنة وصناعة صورة ذهنية حسنة.</a:t>
            </a:r>
          </a:p>
        </p:txBody>
      </p:sp>
    </p:spTree>
    <p:extLst>
      <p:ext uri="{BB962C8B-B14F-4D97-AF65-F5344CB8AC3E}">
        <p14:creationId xmlns:p14="http://schemas.microsoft.com/office/powerpoint/2010/main" val="121481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3862958" y="853548"/>
            <a:ext cx="6143884" cy="859836"/>
          </a:xfrm>
          <a:prstGeom prst="rect">
            <a:avLst/>
          </a:prstGeom>
          <a:solidFill>
            <a:srgbClr val="22A4AA"/>
          </a:solidFill>
        </p:spPr>
        <p:txBody>
          <a:bodyPr wrap="square" lIns="120002" tIns="60000" rIns="120002" bIns="60000" rtlCol="1">
            <a:spAutoFit/>
          </a:bodyPr>
          <a:lstStyle/>
          <a:p>
            <a:pPr algn="ctr"/>
            <a:r>
              <a:rPr lang="ar-SA" sz="4800" dirty="0">
                <a:solidFill>
                  <a:schemeClr val="bg1"/>
                </a:solidFill>
                <a:latin typeface="Aljazeera" pitchFamily="2" charset="-78"/>
              </a:rPr>
              <a:t>مؤشرات الخطة الاستراتيجية</a:t>
            </a:r>
            <a:endParaRPr lang="ar-AE" sz="4400" dirty="0">
              <a:solidFill>
                <a:schemeClr val="bg1"/>
              </a:solidFill>
              <a:latin typeface="Aljazeera" pitchFamily="2" charset="-78"/>
            </a:endParaRPr>
          </a:p>
        </p:txBody>
      </p:sp>
      <p:pic>
        <p:nvPicPr>
          <p:cNvPr id="9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1630710" y="238091"/>
            <a:ext cx="2258081" cy="2231651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42089"/>
              </p:ext>
            </p:extLst>
          </p:nvPr>
        </p:nvGraphicFramePr>
        <p:xfrm>
          <a:off x="4222998" y="2649488"/>
          <a:ext cx="6336704" cy="2677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94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0996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>
                          <a:cs typeface="+mn-cs"/>
                        </a:rPr>
                        <a:t>المؤشر</a:t>
                      </a:r>
                      <a:endParaRPr lang="ar-SA" sz="2600" dirty="0"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rgbClr val="CD94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ljazeera" panose="02000000000000000000" pitchFamily="2" charset="-78"/>
                          <a:ea typeface="+mn-ea"/>
                          <a:cs typeface="+mn-cs"/>
                        </a:rPr>
                        <a:t>العدد</a:t>
                      </a:r>
                      <a:endParaRPr lang="ar-SA" sz="2600" dirty="0">
                        <a:solidFill>
                          <a:schemeClr val="bg1"/>
                        </a:solidFill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rgbClr val="CD9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103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مسارات التوجه</a:t>
                      </a:r>
                      <a:r>
                        <a:rPr lang="ar-SA" sz="2600" baseline="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 الاستراتيجي</a:t>
                      </a:r>
                      <a:endParaRPr lang="ar-SA" sz="2600" dirty="0">
                        <a:solidFill>
                          <a:schemeClr val="bg1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rgbClr val="22A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00016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5 مسارات</a:t>
                      </a:r>
                      <a:endParaRPr lang="ar-SA" sz="2600" dirty="0">
                        <a:solidFill>
                          <a:schemeClr val="tx2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879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الأهداف</a:t>
                      </a:r>
                      <a:r>
                        <a:rPr lang="ar-SA" sz="2600" baseline="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 الاستراتيجية</a:t>
                      </a:r>
                      <a:endParaRPr lang="ar-SA" sz="2600" dirty="0">
                        <a:solidFill>
                          <a:schemeClr val="bg1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rgbClr val="22A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00016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en-US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أهداف </a:t>
                      </a:r>
                      <a:endParaRPr lang="ar-SA" sz="2600" dirty="0">
                        <a:solidFill>
                          <a:schemeClr val="tx2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879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المؤشرات الاستراتيجية</a:t>
                      </a:r>
                    </a:p>
                  </a:txBody>
                  <a:tcPr marL="121905" marR="121905" marT="65024" marB="65024">
                    <a:solidFill>
                      <a:srgbClr val="22A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00016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31</a:t>
                      </a:r>
                      <a:r>
                        <a:rPr kumimoji="0" lang="en-US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مؤشر استراتيجي </a:t>
                      </a:r>
                      <a:endParaRPr lang="ar-SA" sz="2600" dirty="0">
                        <a:solidFill>
                          <a:schemeClr val="tx2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879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>
                          <a:solidFill>
                            <a:schemeClr val="bg1"/>
                          </a:solidFill>
                          <a:latin typeface="Aljazeera" pitchFamily="2" charset="-78"/>
                          <a:cs typeface="+mn-cs"/>
                        </a:rPr>
                        <a:t>المؤشرات الاجرائية</a:t>
                      </a:r>
                    </a:p>
                  </a:txBody>
                  <a:tcPr marL="121905" marR="121905" marT="65024" marB="65024">
                    <a:solidFill>
                      <a:srgbClr val="22A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00016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  73</a:t>
                      </a:r>
                      <a:r>
                        <a:rPr kumimoji="0" lang="en-US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Aljazeera" pitchFamily="2" charset="-78"/>
                          <a:ea typeface="+mn-ea"/>
                          <a:cs typeface="+mn-cs"/>
                        </a:rPr>
                        <a:t>مؤشر إجرائي</a:t>
                      </a:r>
                      <a:endParaRPr lang="ar-SA" sz="2600" dirty="0">
                        <a:solidFill>
                          <a:schemeClr val="tx2"/>
                        </a:solidFill>
                        <a:latin typeface="Aljazeera" pitchFamily="2" charset="-78"/>
                        <a:cs typeface="+mn-cs"/>
                      </a:endParaRPr>
                    </a:p>
                  </a:txBody>
                  <a:tcPr marL="121905" marR="121905" marT="65024" marB="6502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23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جدول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911858"/>
              </p:ext>
            </p:extLst>
          </p:nvPr>
        </p:nvGraphicFramePr>
        <p:xfrm>
          <a:off x="3430910" y="345232"/>
          <a:ext cx="7863016" cy="6631027"/>
        </p:xfrm>
        <a:graphic>
          <a:graphicData uri="http://schemas.openxmlformats.org/drawingml/2006/table">
            <a:tbl>
              <a:tblPr rtl="1" firstRow="1" firstCol="1" bandRow="1"/>
              <a:tblGrid>
                <a:gridCol w="1089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1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6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3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9625">
                <a:tc rowSpan="32">
                  <a:txBody>
                    <a:bodyPr/>
                    <a:lstStyle/>
                    <a:p>
                      <a:pPr marL="0" marR="0" lvl="0" indent="0" algn="ctr" defTabSz="1200016" rtl="1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الخطة الاستراتيجية  2022 م   - 2027  م</a:t>
                      </a:r>
                    </a:p>
                    <a:p>
                      <a:pPr marL="0" marR="0" lvl="0" indent="0" algn="ctr" defTabSz="1200016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جمعية التنمية الأهلية </a:t>
                      </a:r>
                      <a:r>
                        <a:rPr kumimoji="0" lang="ar-SA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بالحصينية</a:t>
                      </a:r>
                      <a:r>
                        <a:rPr kumimoji="0" lang="ar-SA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ar-SA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والمشعلية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rgbClr val="22A4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A4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A4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9447"/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المجال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الأهداف الاستراتيجية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المؤشرات والأهداف الإجرائية 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المكلف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4"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المؤسسي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4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 تحقيق التميز المؤسسي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البناء النموذجي للأقسام والمراكز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accent5"/>
                          </a:solidFill>
                          <a:effectLst/>
                        </a:rPr>
                        <a:t>الإدارة التنفيذية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تحقيق معايير </a:t>
                      </a:r>
                      <a:r>
                        <a:rPr lang="ar-SA" sz="1200" b="1" dirty="0" err="1">
                          <a:solidFill>
                            <a:schemeClr val="accent5"/>
                          </a:solidFill>
                          <a:effectLst/>
                        </a:rPr>
                        <a:t>الحوكمة</a:t>
                      </a: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 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صناعة بيئة عمل جاذبة 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تأهيل  وتطوير العاملين باللجنة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7"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البرامج والمبادرات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3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تفعيل مشاركة المجتمع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دراسة احتياج المجتمع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accent5"/>
                          </a:solidFill>
                          <a:effectLst/>
                        </a:rPr>
                        <a:t>إدارة البرامج 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المساهمة في تلبية الاحتياج المجتمعي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الوصول الى جميع شرائح المجتمع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4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النوعية والاتقان في البرامج والمشاريع المجتمعية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صناعة برامج نوعية ومبتكرة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تجويد برامج اللجنة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صناعة برامج متخصصة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تأهيل  وتطوير العاملين بالبرامج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الاستدامة المالية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تحقيق الاستدامة المالية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امتلاك أصول واوقاف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accent5"/>
                          </a:solidFill>
                          <a:effectLst/>
                        </a:rPr>
                        <a:t>قسم الموارد المالية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مشاريع استثمار تجاري للجنة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تأسيس  مشاريع استثمار اجتماعي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بنا قسم موارد متكامل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الوصول  تدريجيا لإيرادات ذاتية بنسبة 35% .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زيادة الايرادات النقدية بنسبة 10% سنويا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التطوع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الريادة والتميز في العمل التطوعي على مستوى المنطقة الجنوبية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الوصول إلى 1000 متطوع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accent5"/>
                          </a:solidFill>
                          <a:effectLst/>
                        </a:rPr>
                        <a:t>وحدة التطوع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المحافظة على المتطوعين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تأهيل المتطوعين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تفعيل مشاركة المتطوعين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تفعيل التطوع التخصصي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صناعة برنامج نوعي في التطوع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8">
                  <a:txBody>
                    <a:bodyPr/>
                    <a:lstStyle>
                      <a:lvl1pPr marL="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bg1"/>
                          </a:solidFill>
                          <a:effectLst/>
                        </a:rPr>
                        <a:t>العلاقات والإعلام 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vert="vert27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rowSpan="5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بناء وتعزيز وتفعيل علاقات فاعلة تسهم في دعم رؤية اللجنة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بناء شراكات فاعلة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accent5"/>
                          </a:solidFill>
                          <a:effectLst/>
                        </a:rPr>
                        <a:t>قسم العلاقات والإعلام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تفعيل الشراكات القائمة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الاستثمار في الشراكات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الوصول الى الشخصيات المؤثرة بالمجتمع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صناعة بيئة جاذبة للعاملين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accent5"/>
                          </a:solidFill>
                          <a:effectLst/>
                        </a:rPr>
                        <a:t>إبراز دور اللجنة وصناعة صورة ذهنية حسنة</a:t>
                      </a:r>
                      <a:endParaRPr lang="en-US" sz="12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المحافظة على  السمعة الحسنة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زيادة الظهور الاعلامي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053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>
                      <a:lvl1pPr marL="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000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00016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00024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00032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00040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00049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00058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00065" algn="r" defTabSz="1200016" rtl="1" eaLnBrk="1" latinLnBrk="0" hangingPunct="1">
                        <a:defRPr sz="23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chemeClr val="accent5"/>
                          </a:solidFill>
                          <a:effectLst/>
                        </a:rPr>
                        <a:t>التوظيف الامثل للتقنية</a:t>
                      </a:r>
                      <a:endParaRPr lang="en-US" sz="1100" b="1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933" marR="339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</a:tbl>
          </a:graphicData>
        </a:graphic>
      </p:graphicFrame>
      <p:pic>
        <p:nvPicPr>
          <p:cNvPr id="15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838622" y="2001415"/>
            <a:ext cx="2258081" cy="2231651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58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4583038" y="2361456"/>
            <a:ext cx="7128792" cy="1598499"/>
          </a:xfrm>
          <a:prstGeom prst="rect">
            <a:avLst/>
          </a:prstGeom>
          <a:solidFill>
            <a:srgbClr val="1AA3A6"/>
          </a:solidFill>
        </p:spPr>
        <p:txBody>
          <a:bodyPr wrap="square" lIns="120002" tIns="60000" rIns="120002" bIns="60000" rtlCol="1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ar-SA" sz="3200" b="1" dirty="0">
                <a:solidFill>
                  <a:schemeClr val="bg1"/>
                </a:solidFill>
              </a:rPr>
              <a:t>الخطة الاستراتيجية  2022م  - 2027م</a:t>
            </a:r>
          </a:p>
          <a:p>
            <a:pPr lvl="0" algn="ctr"/>
            <a:r>
              <a:rPr lang="ar-SA" sz="3200" b="1" dirty="0">
                <a:solidFill>
                  <a:schemeClr val="bg1"/>
                </a:solidFill>
              </a:rPr>
              <a:t>جمعية التنمية الأهلية </a:t>
            </a:r>
            <a:r>
              <a:rPr lang="ar-SA" sz="3200" b="1" dirty="0" err="1">
                <a:solidFill>
                  <a:schemeClr val="bg1"/>
                </a:solidFill>
              </a:rPr>
              <a:t>بالحصينية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err="1">
                <a:solidFill>
                  <a:schemeClr val="bg1"/>
                </a:solidFill>
              </a:rPr>
              <a:t>والمشعلية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4" name="Picture 2" descr="F:\شعار الجمعية - خلفية بيضاء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2" t="8895" r="17879"/>
          <a:stretch/>
        </p:blipFill>
        <p:spPr bwMode="auto">
          <a:xfrm>
            <a:off x="910630" y="1497360"/>
            <a:ext cx="3643039" cy="3600400"/>
          </a:xfrm>
          <a:prstGeom prst="rect">
            <a:avLst/>
          </a:prstGeom>
          <a:noFill/>
          <a:ln w="19050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37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356</Words>
  <Application>Microsoft Office PowerPoint</Application>
  <PresentationFormat>مخصص</PresentationFormat>
  <Paragraphs>95</Paragraphs>
  <Slides>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Calibri</vt:lpstr>
      <vt:lpstr>Arial</vt:lpstr>
      <vt:lpstr>Aljazeera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مركز اللوتس</dc:creator>
  <cp:lastModifiedBy>WADHAH SALEH ALWLAQI</cp:lastModifiedBy>
  <cp:revision>176</cp:revision>
  <dcterms:created xsi:type="dcterms:W3CDTF">2017-11-04T20:35:52Z</dcterms:created>
  <dcterms:modified xsi:type="dcterms:W3CDTF">2024-11-14T08:41:51Z</dcterms:modified>
</cp:coreProperties>
</file>